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14"/>
  </p:notesMasterIdLst>
  <p:sldIdLst>
    <p:sldId id="266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8" r:id="rId10"/>
    <p:sldId id="263" r:id="rId11"/>
    <p:sldId id="269" r:id="rId12"/>
    <p:sldId id="267" r:id="rId13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F0464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1386" y="-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93700E-680A-4E2F-9B87-1CA885BD00B0}" type="datetimeFigureOut">
              <a:rPr lang="tr-TR" smtClean="0"/>
              <a:pPr/>
              <a:t>17.11.2016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453B62-58D6-48A7-856A-F93DDD38299F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453B62-58D6-48A7-856A-F93DDD38299F}" type="slidenum">
              <a:rPr lang="tr-TR" smtClean="0"/>
              <a:pPr/>
              <a:t>1</a:t>
            </a:fld>
            <a:endParaRPr lang="tr-T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17.11.2016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17.11.2016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17.11.2016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17.11.2016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17.11.2016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17.11.2016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17.11.2016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17.11.2016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17.11.2016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17.11.2016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17.11.2016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A23720DD-5B6D-40BF-8493-A6B52D484E6B}" type="datetimeFigureOut">
              <a:rPr lang="tr-TR" smtClean="0"/>
              <a:pPr/>
              <a:t>17.11.2016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5.jpeg"/><Relationship Id="rId7" Type="http://schemas.openxmlformats.org/officeDocument/2006/relationships/image" Target="../media/image20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39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eg"/><Relationship Id="rId5" Type="http://schemas.openxmlformats.org/officeDocument/2006/relationships/image" Target="../media/image29.jpeg"/><Relationship Id="rId4" Type="http://schemas.openxmlformats.org/officeDocument/2006/relationships/image" Target="../media/image3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jpe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3.png"/><Relationship Id="rId7" Type="http://schemas.openxmlformats.org/officeDocument/2006/relationships/image" Target="../media/image16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jpeg"/><Relationship Id="rId5" Type="http://schemas.openxmlformats.org/officeDocument/2006/relationships/image" Target="../media/image5.jpe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3.jpeg"/><Relationship Id="rId5" Type="http://schemas.openxmlformats.org/officeDocument/2006/relationships/image" Target="../media/image20.jpeg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71261"/>
          <a:stretch/>
        </p:blipFill>
        <p:spPr>
          <a:xfrm>
            <a:off x="1785918" y="4357694"/>
            <a:ext cx="5580899" cy="1335841"/>
          </a:xfrm>
          <a:prstGeom prst="rect">
            <a:avLst/>
          </a:prstGeom>
        </p:spPr>
      </p:pic>
      <p:pic>
        <p:nvPicPr>
          <p:cNvPr id="1028" name="Picture 4" descr="http://www.spaksu.com-a.googlepages.com/sb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000232" y="5786454"/>
            <a:ext cx="4357718" cy="857236"/>
          </a:xfrm>
          <a:prstGeom prst="rect">
            <a:avLst/>
          </a:prstGeom>
          <a:noFill/>
        </p:spPr>
      </p:pic>
      <p:sp>
        <p:nvSpPr>
          <p:cNvPr id="5" name="4 Dikdörtgen"/>
          <p:cNvSpPr/>
          <p:nvPr/>
        </p:nvSpPr>
        <p:spPr>
          <a:xfrm>
            <a:off x="2571737" y="642918"/>
            <a:ext cx="33575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600" b="1" dirty="0" smtClean="0">
                <a:solidFill>
                  <a:srgbClr val="FF0000"/>
                </a:solidFill>
              </a:rPr>
              <a:t>ÇELİK  MEDİKAL</a:t>
            </a:r>
            <a:endParaRPr lang="tr-TR" sz="3600" b="1" dirty="0">
              <a:solidFill>
                <a:srgbClr val="FF0000"/>
              </a:solidFill>
            </a:endParaRPr>
          </a:p>
        </p:txBody>
      </p:sp>
      <p:pic>
        <p:nvPicPr>
          <p:cNvPr id="1030" name="Picture 6" descr="http://www.firmasec.com/resim/7/saglik-tarama-saglik-logo-bd901b1c159-cyrbct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714480" y="2285992"/>
            <a:ext cx="5238750" cy="1571636"/>
          </a:xfrm>
          <a:prstGeom prst="rect">
            <a:avLst/>
          </a:prstGeom>
          <a:noFill/>
        </p:spPr>
      </p:pic>
      <p:sp>
        <p:nvSpPr>
          <p:cNvPr id="8" name="7 Dikdörtgen"/>
          <p:cNvSpPr/>
          <p:nvPr/>
        </p:nvSpPr>
        <p:spPr>
          <a:xfrm>
            <a:off x="6572264" y="6357958"/>
            <a:ext cx="25717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b="1" dirty="0" smtClean="0">
                <a:solidFill>
                  <a:srgbClr val="FF0000"/>
                </a:solidFill>
              </a:rPr>
              <a:t>info@çelikmedikal.com</a:t>
            </a:r>
            <a:endParaRPr lang="tr-TR" b="1" dirty="0">
              <a:solidFill>
                <a:srgbClr val="FF0000"/>
              </a:solidFill>
            </a:endParaRPr>
          </a:p>
        </p:txBody>
      </p:sp>
      <p:pic>
        <p:nvPicPr>
          <p:cNvPr id="1032" name="Picture 8" descr="http://www.anadoluhastanesi.com.tr/tibbi/ambulans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" y="0"/>
            <a:ext cx="2285983" cy="1428736"/>
          </a:xfrm>
          <a:prstGeom prst="rect">
            <a:avLst/>
          </a:prstGeom>
          <a:noFill/>
        </p:spPr>
      </p:pic>
      <p:pic>
        <p:nvPicPr>
          <p:cNvPr id="1034" name="Picture 10" descr="http://bagimsizhavacilar.com/wp-content/uploads/2015/01/thk-helikopter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286512" y="0"/>
            <a:ext cx="2857488" cy="1285860"/>
          </a:xfrm>
          <a:prstGeom prst="rect">
            <a:avLst/>
          </a:prstGeom>
          <a:noFill/>
        </p:spPr>
      </p:pic>
      <p:pic>
        <p:nvPicPr>
          <p:cNvPr id="11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41827" b="37331"/>
          <a:stretch/>
        </p:blipFill>
        <p:spPr>
          <a:xfrm>
            <a:off x="0" y="1357298"/>
            <a:ext cx="8643966" cy="85725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87357564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 advTm="4487">
        <p:circle/>
      </p:transition>
    </mc:Choice>
    <mc:Fallback>
      <p:transition spd="slow" advTm="4487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ikdörtgen 8"/>
          <p:cNvSpPr/>
          <p:nvPr/>
        </p:nvSpPr>
        <p:spPr>
          <a:xfrm>
            <a:off x="2387952" y="332656"/>
            <a:ext cx="4650632" cy="707886"/>
          </a:xfrm>
          <a:prstGeom prst="rect">
            <a:avLst/>
          </a:prstGeom>
          <a:noFill/>
          <a:ln>
            <a:noFill/>
          </a:ln>
          <a:effectLst>
            <a:outerShdw blurRad="50800" dir="5400000" algn="ctr" rotWithShape="0">
              <a:schemeClr val="bg2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az-Cyrl-AZ" sz="40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НАШИ БОЛЬНИЦЫ </a:t>
            </a:r>
            <a:endParaRPr lang="tr-TR" sz="40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" name="Resim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1219744"/>
            <a:ext cx="2644460" cy="185674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</p:pic>
      <p:sp>
        <p:nvSpPr>
          <p:cNvPr id="16" name="Metin kutusu 15"/>
          <p:cNvSpPr txBox="1"/>
          <p:nvPr/>
        </p:nvSpPr>
        <p:spPr>
          <a:xfrm>
            <a:off x="395535" y="3338384"/>
            <a:ext cx="26642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ÖZEL </a:t>
            </a:r>
            <a:r>
              <a:rPr lang="tr-TR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MARMARİS HASTANESİ</a:t>
            </a:r>
            <a:endParaRPr lang="tr-TR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Metin kutusu 16"/>
          <p:cNvSpPr txBox="1"/>
          <p:nvPr/>
        </p:nvSpPr>
        <p:spPr>
          <a:xfrm>
            <a:off x="3254826" y="1223031"/>
            <a:ext cx="2689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OLİMPOS HASTANESİ ANTALYA</a:t>
            </a:r>
            <a:endParaRPr lang="tr-TR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Metin kutusu 17"/>
          <p:cNvSpPr txBox="1"/>
          <p:nvPr/>
        </p:nvSpPr>
        <p:spPr>
          <a:xfrm>
            <a:off x="6225057" y="3153718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MEDICAL PARK ANTALYA</a:t>
            </a:r>
            <a:endParaRPr lang="tr-T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4826" y="1710100"/>
            <a:ext cx="2830155" cy="212261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5" y="1046288"/>
            <a:ext cx="2664297" cy="229209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196" name="Picture 4" descr="http://www.olay53.com/images/other/secil-cihan-trabzonda-ambulans-soforu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4572008"/>
            <a:ext cx="3143240" cy="2100256"/>
          </a:xfrm>
          <a:prstGeom prst="rect">
            <a:avLst/>
          </a:prstGeom>
          <a:noFill/>
        </p:spPr>
      </p:pic>
      <p:pic>
        <p:nvPicPr>
          <p:cNvPr id="8198" name="Picture 6" descr="http://www.spaksu.com-a.googlepages.com/sb2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143240" y="4714884"/>
            <a:ext cx="2500330" cy="785794"/>
          </a:xfrm>
          <a:prstGeom prst="rect">
            <a:avLst/>
          </a:prstGeom>
          <a:noFill/>
        </p:spPr>
      </p:pic>
      <p:pic>
        <p:nvPicPr>
          <p:cNvPr id="8200" name="Picture 8" descr="http://www.aydin24haber.com/d/other/ambulans-helikopter-hamile-kadin-havalandi-IHA-20131017AW000032-2-t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643570" y="4429132"/>
            <a:ext cx="3500430" cy="2428868"/>
          </a:xfrm>
          <a:prstGeom prst="rect">
            <a:avLst/>
          </a:prstGeom>
          <a:noFill/>
        </p:spPr>
      </p:pic>
      <p:sp>
        <p:nvSpPr>
          <p:cNvPr id="21" name="20 Dikdörtgen"/>
          <p:cNvSpPr/>
          <p:nvPr/>
        </p:nvSpPr>
        <p:spPr>
          <a:xfrm>
            <a:off x="3357554" y="3982998"/>
            <a:ext cx="228601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000" b="1" dirty="0" smtClean="0">
                <a:solidFill>
                  <a:srgbClr val="FF0000"/>
                </a:solidFill>
              </a:rPr>
              <a:t>     ÇELİK MEDİKAL</a:t>
            </a:r>
            <a:endParaRPr lang="tr-TR" sz="2000" b="1" dirty="0">
              <a:solidFill>
                <a:srgbClr val="FF0000"/>
              </a:solidFill>
            </a:endParaRPr>
          </a:p>
        </p:txBody>
      </p:sp>
      <p:sp>
        <p:nvSpPr>
          <p:cNvPr id="22" name="21 Dikdörtgen"/>
          <p:cNvSpPr/>
          <p:nvPr/>
        </p:nvSpPr>
        <p:spPr>
          <a:xfrm>
            <a:off x="3214678" y="6429396"/>
            <a:ext cx="25821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b="1" dirty="0" smtClean="0">
                <a:solidFill>
                  <a:srgbClr val="FF0000"/>
                </a:solidFill>
              </a:rPr>
              <a:t>info@çelikmedikal.com</a:t>
            </a:r>
            <a:endParaRPr lang="tr-TR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1131338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 advTm="8613">
        <p14:prism isInverted="1"/>
      </p:transition>
    </mc:Choice>
    <mc:Fallback>
      <p:transition spd="slow" advTm="8613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ikdörtgen 8"/>
          <p:cNvSpPr/>
          <p:nvPr/>
        </p:nvSpPr>
        <p:spPr>
          <a:xfrm>
            <a:off x="2387952" y="332656"/>
            <a:ext cx="4650632" cy="707886"/>
          </a:xfrm>
          <a:prstGeom prst="rect">
            <a:avLst/>
          </a:prstGeom>
          <a:noFill/>
          <a:ln>
            <a:noFill/>
          </a:ln>
          <a:effectLst>
            <a:outerShdw blurRad="50800" dir="5400000" algn="ctr" rotWithShape="0">
              <a:schemeClr val="bg2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az-Cyrl-AZ" sz="40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НАШИ БОЛЬНИЦЫ </a:t>
            </a:r>
            <a:endParaRPr lang="tr-TR" sz="40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Metin kutusu 15"/>
          <p:cNvSpPr txBox="1"/>
          <p:nvPr/>
        </p:nvSpPr>
        <p:spPr>
          <a:xfrm>
            <a:off x="395535" y="3338384"/>
            <a:ext cx="26642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BODRUM</a:t>
            </a:r>
            <a:endParaRPr lang="tr-T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Metin kutusu 16"/>
          <p:cNvSpPr txBox="1"/>
          <p:nvPr/>
        </p:nvSpPr>
        <p:spPr>
          <a:xfrm>
            <a:off x="3254826" y="1223031"/>
            <a:ext cx="2689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ISTANBUL </a:t>
            </a:r>
            <a:endParaRPr lang="tr-TR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Metin kutusu 17"/>
          <p:cNvSpPr txBox="1"/>
          <p:nvPr/>
        </p:nvSpPr>
        <p:spPr>
          <a:xfrm>
            <a:off x="6948264" y="3153718"/>
            <a:ext cx="2085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FETHIYE</a:t>
            </a:r>
            <a:endParaRPr lang="tr-T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Metin kutusu 18"/>
          <p:cNvSpPr txBox="1"/>
          <p:nvPr/>
        </p:nvSpPr>
        <p:spPr>
          <a:xfrm>
            <a:off x="395537" y="5731023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KEMER  ANTALYA </a:t>
            </a:r>
            <a:endParaRPr lang="tr-T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Metin kutusu 19"/>
          <p:cNvSpPr txBox="1"/>
          <p:nvPr/>
        </p:nvSpPr>
        <p:spPr>
          <a:xfrm>
            <a:off x="2840825" y="6330429"/>
            <a:ext cx="3517449" cy="3789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ANTALYA </a:t>
            </a:r>
            <a:endParaRPr lang="tr-T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Metin kutusu 2"/>
          <p:cNvSpPr txBox="1"/>
          <p:nvPr/>
        </p:nvSpPr>
        <p:spPr>
          <a:xfrm>
            <a:off x="6948264" y="6100355"/>
            <a:ext cx="19564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ALANYA</a:t>
            </a:r>
            <a:endParaRPr lang="tr-T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8" y="1223031"/>
            <a:ext cx="2664296" cy="211535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4826" y="1592363"/>
            <a:ext cx="2640205" cy="220942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1040543"/>
            <a:ext cx="2685113" cy="211934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1" name="Resim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4" y="3722667"/>
            <a:ext cx="2664297" cy="200835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2" name="Resim 2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9" y="3674017"/>
            <a:ext cx="2685112" cy="21907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3" name="Resim 2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6116" y="3929066"/>
            <a:ext cx="2640205" cy="235745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170" name="Picture 2" descr="http://www.spaksu.com-a.googlepages.com/sb2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6286520"/>
            <a:ext cx="3071802" cy="571480"/>
          </a:xfrm>
          <a:prstGeom prst="rect">
            <a:avLst/>
          </a:prstGeom>
          <a:noFill/>
        </p:spPr>
      </p:pic>
      <p:sp>
        <p:nvSpPr>
          <p:cNvPr id="24" name="23 Dikdörtgen"/>
          <p:cNvSpPr/>
          <p:nvPr/>
        </p:nvSpPr>
        <p:spPr>
          <a:xfrm>
            <a:off x="6286512" y="6429396"/>
            <a:ext cx="307183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b="1" dirty="0" smtClean="0">
                <a:solidFill>
                  <a:srgbClr val="FF0000"/>
                </a:solidFill>
              </a:rPr>
              <a:t>info@çelikmedikal.com</a:t>
            </a:r>
            <a:endParaRPr lang="tr-TR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1586238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 advTm="8613">
        <p14:prism isInverted="1"/>
      </p:transition>
    </mc:Choice>
    <mc:Fallback>
      <p:transition spd="slow" advTm="8613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dörtgen"/>
          <p:cNvSpPr/>
          <p:nvPr/>
        </p:nvSpPr>
        <p:spPr>
          <a:xfrm>
            <a:off x="3428992" y="142852"/>
            <a:ext cx="257176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b="1" dirty="0" smtClean="0">
                <a:solidFill>
                  <a:srgbClr val="FF0000"/>
                </a:solidFill>
              </a:rPr>
              <a:t>Çelik   Medikal</a:t>
            </a:r>
            <a:endParaRPr lang="tr-TR" sz="2800" b="1" dirty="0">
              <a:solidFill>
                <a:srgbClr val="FF0000"/>
              </a:solidFill>
            </a:endParaRPr>
          </a:p>
        </p:txBody>
      </p:sp>
      <p:pic>
        <p:nvPicPr>
          <p:cNvPr id="4098" name="Picture 2" descr="http://www.spaksu.com-a.googlepages.com/sb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5984" y="5857892"/>
            <a:ext cx="4286280" cy="1000108"/>
          </a:xfrm>
          <a:prstGeom prst="rect">
            <a:avLst/>
          </a:prstGeom>
          <a:noFill/>
        </p:spPr>
      </p:pic>
      <p:pic>
        <p:nvPicPr>
          <p:cNvPr id="4100" name="Picture 4" descr="http://www.haberde.net/resimler/2/3-yasinda-kalp-krizi-gecirdi-208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357694"/>
            <a:ext cx="2285984" cy="2500306"/>
          </a:xfrm>
          <a:prstGeom prst="rect">
            <a:avLst/>
          </a:prstGeom>
          <a:noFill/>
        </p:spPr>
      </p:pic>
      <p:pic>
        <p:nvPicPr>
          <p:cNvPr id="4102" name="Picture 6" descr="http://www.aydin24haber.com/d/other/ambulans-helikopter-hamile-kadin-havalandi-IHA-20131017AW000032-2-t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57950" y="0"/>
            <a:ext cx="2786050" cy="3000371"/>
          </a:xfrm>
          <a:prstGeom prst="rect">
            <a:avLst/>
          </a:prstGeom>
          <a:noFill/>
        </p:spPr>
      </p:pic>
      <p:pic>
        <p:nvPicPr>
          <p:cNvPr id="4104" name="Picture 8" descr="http://www.palo.com.tr/paloImg/news/new_images/2015-07-27/168/815295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" y="0"/>
            <a:ext cx="3143239" cy="3000372"/>
          </a:xfrm>
          <a:prstGeom prst="rect">
            <a:avLst/>
          </a:prstGeom>
          <a:noFill/>
        </p:spPr>
      </p:pic>
      <p:sp>
        <p:nvSpPr>
          <p:cNvPr id="7" name="6 Dikdörtgen"/>
          <p:cNvSpPr/>
          <p:nvPr/>
        </p:nvSpPr>
        <p:spPr>
          <a:xfrm>
            <a:off x="6429388" y="6286520"/>
            <a:ext cx="27146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b="1" dirty="0" smtClean="0">
                <a:solidFill>
                  <a:srgbClr val="FF0000"/>
                </a:solidFill>
              </a:rPr>
              <a:t>  info@çelikmedikal.com</a:t>
            </a:r>
            <a:endParaRPr lang="tr-TR" b="1" dirty="0">
              <a:solidFill>
                <a:srgbClr val="FF0000"/>
              </a:solidFill>
            </a:endParaRPr>
          </a:p>
        </p:txBody>
      </p:sp>
      <p:pic>
        <p:nvPicPr>
          <p:cNvPr id="4105" name="Picture 9" descr="C:\Users\PC07\Pictures\2015-11-06\558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72264" y="4357694"/>
            <a:ext cx="2571736" cy="19288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92289963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 advTm="4713">
        <p:circle/>
      </p:transition>
    </mc:Choice>
    <mc:Fallback>
      <p:transition spd="slow" advTm="4713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539552" y="915925"/>
            <a:ext cx="8064896" cy="3809219"/>
          </a:xfrm>
        </p:spPr>
        <p:txBody>
          <a:bodyPr>
            <a:normAutofit/>
          </a:bodyPr>
          <a:lstStyle/>
          <a:p>
            <a:pPr algn="just"/>
            <a:r>
              <a:rPr lang="tr-TR" b="1" dirty="0" smtClean="0">
                <a:solidFill>
                  <a:schemeClr val="accent2">
                    <a:lumMod val="50000"/>
                  </a:schemeClr>
                </a:solidFill>
              </a:rPr>
              <a:t>Çelik Medikal</a:t>
            </a:r>
            <a:r>
              <a:rPr lang="tr-TR" dirty="0">
                <a:solidFill>
                  <a:schemeClr val="accent2">
                    <a:lumMod val="50000"/>
                  </a:schemeClr>
                </a:solidFill>
              </a:rPr>
              <a:t> 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предлагает услуги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по организации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обследования и лечения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в Турции. Мы являемся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лидерами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в области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медицинского туризма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в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Турции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и  наша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команда профессионалов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предлагает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VIP услуги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для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пациентов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из-за рубежа в области здравоохранения. Кроме того, для туристов из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России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и других стран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СНГ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, а также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Европы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, у которых могут возникнуть во время путешествия проблемы со здоровьем, мы оказываем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медицинскую помощь и консультационные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услуги</a:t>
            </a:r>
            <a:r>
              <a:rPr lang="tr-TR" b="1" dirty="0" smtClean="0">
                <a:solidFill>
                  <a:schemeClr val="accent2">
                    <a:lumMod val="50000"/>
                  </a:schemeClr>
                </a:solidFill>
              </a:rPr>
              <a:t>.</a:t>
            </a:r>
            <a:endParaRPr lang="tr-TR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41827" b="37331"/>
          <a:stretch/>
        </p:blipFill>
        <p:spPr>
          <a:xfrm>
            <a:off x="-1861653" y="3685130"/>
            <a:ext cx="7881644" cy="136815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3499271"/>
            <a:ext cx="4321897" cy="3145392"/>
          </a:xfrm>
          <a:prstGeom prst="rect">
            <a:avLst/>
          </a:prstGeom>
        </p:spPr>
      </p:pic>
      <p:pic>
        <p:nvPicPr>
          <p:cNvPr id="16386" name="Picture 2" descr="http://www.firmasec.com/resim/7/saglik-tarama-saglik-logo-bd901b1c159-cyrbct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5786454"/>
            <a:ext cx="3786182" cy="107154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05330184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advTm="9409">
        <p14:flash/>
      </p:transition>
    </mc:Choice>
    <mc:Fallback>
      <p:transition spd="slow" advTm="9409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276872"/>
            <a:ext cx="3601938" cy="3693319"/>
          </a:xfrm>
          <a:prstGeom prst="rect">
            <a:avLst/>
          </a:prstGeom>
        </p:spPr>
      </p:pic>
      <p:sp>
        <p:nvSpPr>
          <p:cNvPr id="6" name="Dikdörtgen 5"/>
          <p:cNvSpPr/>
          <p:nvPr/>
        </p:nvSpPr>
        <p:spPr>
          <a:xfrm>
            <a:off x="6500826" y="6357958"/>
            <a:ext cx="264317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tr-TR" b="1" dirty="0" smtClean="0">
                <a:solidFill>
                  <a:srgbClr val="C00000"/>
                </a:solidFill>
              </a:rPr>
              <a:t>info@çelikmedikal.com</a:t>
            </a:r>
            <a:endParaRPr lang="ru-RU" sz="20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2" name="Dikdörtgen 1"/>
          <p:cNvSpPr/>
          <p:nvPr/>
        </p:nvSpPr>
        <p:spPr>
          <a:xfrm>
            <a:off x="395536" y="504677"/>
            <a:ext cx="83361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 «</a:t>
            </a:r>
            <a:r>
              <a:rPr lang="tr-TR" b="1" dirty="0" smtClean="0"/>
              <a:t>Çelik Medikal</a:t>
            </a:r>
            <a:r>
              <a:rPr lang="ru-RU" dirty="0" smtClean="0"/>
              <a:t>» </a:t>
            </a:r>
            <a:r>
              <a:rPr lang="ru-RU" dirty="0"/>
              <a:t>сотрудничает с международными страховыми и ассистентскими </a:t>
            </a:r>
            <a:r>
              <a:rPr lang="ru-RU" dirty="0" smtClean="0"/>
              <a:t>компаниями </a:t>
            </a:r>
            <a:r>
              <a:rPr lang="ru-RU" dirty="0"/>
              <a:t>, работающими в России и других странax СНГ, а также в </a:t>
            </a:r>
            <a:r>
              <a:rPr lang="ru-RU" dirty="0" smtClean="0"/>
              <a:t>Европe. </a:t>
            </a:r>
          </a:p>
          <a:p>
            <a:pPr algn="just"/>
            <a:r>
              <a:rPr lang="ru-RU" dirty="0" smtClean="0"/>
              <a:t>В своей работе компания придерживается основных принципов: </a:t>
            </a:r>
            <a:r>
              <a:rPr lang="ru-RU" b="1" dirty="0" smtClean="0"/>
              <a:t>постоянное развитие</a:t>
            </a:r>
            <a:r>
              <a:rPr lang="ru-RU" dirty="0" smtClean="0"/>
              <a:t>, </a:t>
            </a:r>
            <a:r>
              <a:rPr lang="ru-RU" b="1" dirty="0" smtClean="0"/>
              <a:t>честность,</a:t>
            </a:r>
            <a:r>
              <a:rPr lang="ru-RU" dirty="0"/>
              <a:t> </a:t>
            </a:r>
            <a:r>
              <a:rPr lang="ru-RU" b="1" dirty="0" smtClean="0"/>
              <a:t>корпоративная эффективность. </a:t>
            </a:r>
            <a:endParaRPr lang="tr-TR" dirty="0"/>
          </a:p>
        </p:txBody>
      </p:sp>
      <p:pic>
        <p:nvPicPr>
          <p:cNvPr id="15362" name="Picture 2" descr="http://www.firmasec.com/resim/7/saglik-tarama-saglik-logo-bd901b1c159-cyrbct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6072206"/>
            <a:ext cx="4572000" cy="785794"/>
          </a:xfrm>
          <a:prstGeom prst="rect">
            <a:avLst/>
          </a:prstGeom>
          <a:noFill/>
        </p:spPr>
      </p:pic>
      <p:pic>
        <p:nvPicPr>
          <p:cNvPr id="15364" name="Picture 4" descr="http://www.medimagazin.com.tr/templates/default/ckfinder/userfiles/images/bakanlikbina/bakanlik_logo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14876" y="2357430"/>
            <a:ext cx="4048154" cy="355283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586678329"/>
      </p:ext>
    </p:extLst>
  </p:cSld>
  <p:clrMapOvr>
    <a:masterClrMapping/>
  </p:clrMapOvr>
  <p:transition spd="slow" advTm="9290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1451" r="6527"/>
          <a:stretch/>
        </p:blipFill>
        <p:spPr>
          <a:xfrm rot="16200000">
            <a:off x="2871305" y="-2898689"/>
            <a:ext cx="3401389" cy="9144000"/>
          </a:xfrm>
          <a:prstGeom prst="rect">
            <a:avLst/>
          </a:prstGeom>
        </p:spPr>
      </p:pic>
      <p:sp>
        <p:nvSpPr>
          <p:cNvPr id="7" name="Dikdörtgen 6"/>
          <p:cNvSpPr/>
          <p:nvPr/>
        </p:nvSpPr>
        <p:spPr>
          <a:xfrm>
            <a:off x="174209" y="3455150"/>
            <a:ext cx="878497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fontAlgn="base">
              <a:buFont typeface="Arial" pitchFamily="34" charset="0"/>
              <a:buChar char="•"/>
            </a:pPr>
            <a:r>
              <a:rPr lang="ru-RU" b="1" dirty="0">
                <a:solidFill>
                  <a:srgbClr val="C00000"/>
                </a:solidFill>
              </a:rPr>
              <a:t>Услуги по принятию вызовов и их </a:t>
            </a:r>
            <a:r>
              <a:rPr lang="ru-RU" b="1" dirty="0" smtClean="0">
                <a:solidFill>
                  <a:srgbClr val="C00000"/>
                </a:solidFill>
              </a:rPr>
              <a:t>переадресации.</a:t>
            </a:r>
            <a:endParaRPr lang="tr-TR" b="1" dirty="0">
              <a:solidFill>
                <a:srgbClr val="C00000"/>
              </a:solidFill>
            </a:endParaRPr>
          </a:p>
          <a:p>
            <a:pPr algn="just" fontAlgn="base"/>
            <a:r>
              <a:rPr lang="ru-RU" dirty="0"/>
              <a:t>Опытные операторы, находящиеся в Анталии в центре вызовов отвечают на все вызовы, поступающие в центр по принципу 7/24, и направляют туристов в ближайшие медицинские учреждения, находящиеся в районе их </a:t>
            </a:r>
            <a:r>
              <a:rPr lang="ru-RU" dirty="0" smtClean="0"/>
              <a:t>расположения</a:t>
            </a:r>
            <a:r>
              <a:rPr lang="tr-TR" dirty="0" smtClean="0"/>
              <a:t>.</a:t>
            </a:r>
            <a:endParaRPr lang="tr-TR" dirty="0"/>
          </a:p>
        </p:txBody>
      </p:sp>
      <p:sp>
        <p:nvSpPr>
          <p:cNvPr id="12" name="Dikdörtgen 11"/>
          <p:cNvSpPr/>
          <p:nvPr/>
        </p:nvSpPr>
        <p:spPr>
          <a:xfrm>
            <a:off x="174209" y="4646615"/>
            <a:ext cx="8784974" cy="1477328"/>
          </a:xfrm>
          <a:prstGeom prst="rect">
            <a:avLst/>
          </a:prstGeom>
          <a:effectLst>
            <a:outerShdw dist="50800" sx="1000" sy="1000" algn="ctr" rotWithShape="0">
              <a:schemeClr val="bg1"/>
            </a:outerShdw>
          </a:effectLst>
        </p:spPr>
        <p:txBody>
          <a:bodyPr wrap="square">
            <a:spAutoFit/>
          </a:bodyPr>
          <a:lstStyle/>
          <a:p>
            <a:pPr marL="285750" indent="-285750" fontAlgn="base">
              <a:buFont typeface="Arial" pitchFamily="34" charset="0"/>
              <a:buChar char="•"/>
            </a:pPr>
            <a:r>
              <a:rPr lang="az-Cyrl-AZ" b="1" dirty="0">
                <a:solidFill>
                  <a:srgbClr val="C00000"/>
                </a:solidFill>
              </a:rPr>
              <a:t>Срочная медицинская </a:t>
            </a:r>
            <a:r>
              <a:rPr lang="az-Cyrl-AZ" b="1" dirty="0" smtClean="0">
                <a:solidFill>
                  <a:srgbClr val="C00000"/>
                </a:solidFill>
              </a:rPr>
              <a:t>отправка</a:t>
            </a:r>
            <a:endParaRPr lang="tr-TR" b="1" dirty="0">
              <a:solidFill>
                <a:srgbClr val="C00000"/>
              </a:solidFill>
            </a:endParaRPr>
          </a:p>
          <a:p>
            <a:pPr algn="just" fontAlgn="base"/>
            <a:r>
              <a:rPr lang="ru-RU" dirty="0"/>
              <a:t>В результате консультаций, проводимых между лечащими врачами и врачами-консультантами, в случае принятия решения необходимости продолжения лечения в другом медицинском учреждении, пациент перевозится в соответствующее медицинское учреждение.</a:t>
            </a:r>
            <a:endParaRPr lang="tr-TR" dirty="0"/>
          </a:p>
        </p:txBody>
      </p:sp>
      <p:sp>
        <p:nvSpPr>
          <p:cNvPr id="9" name="TextBox 8"/>
          <p:cNvSpPr txBox="1"/>
          <p:nvPr/>
        </p:nvSpPr>
        <p:spPr>
          <a:xfrm>
            <a:off x="6084168" y="2846027"/>
            <a:ext cx="30598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Cyrl-AZ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НАШИ УСЛУГИ</a:t>
            </a:r>
            <a:endParaRPr lang="tr-TR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41827" b="38034"/>
          <a:stretch/>
        </p:blipFill>
        <p:spPr>
          <a:xfrm>
            <a:off x="4716016" y="1785927"/>
            <a:ext cx="5580899" cy="1071569"/>
          </a:xfrm>
          <a:prstGeom prst="rect">
            <a:avLst/>
          </a:prstGeom>
        </p:spPr>
      </p:pic>
      <p:pic>
        <p:nvPicPr>
          <p:cNvPr id="14338" name="Picture 2" descr="http://www.firmasec.com/resim/7/saglik-tarama-saglik-logo-bd901b1c159-cyrbct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6143644"/>
            <a:ext cx="5238750" cy="714356"/>
          </a:xfrm>
          <a:prstGeom prst="rect">
            <a:avLst/>
          </a:prstGeom>
          <a:noFill/>
        </p:spPr>
      </p:pic>
      <p:sp>
        <p:nvSpPr>
          <p:cNvPr id="8" name="7 Dikdörtgen"/>
          <p:cNvSpPr/>
          <p:nvPr/>
        </p:nvSpPr>
        <p:spPr>
          <a:xfrm>
            <a:off x="6286512" y="6500833"/>
            <a:ext cx="28574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b="1" dirty="0" smtClean="0">
                <a:solidFill>
                  <a:srgbClr val="FF0000"/>
                </a:solidFill>
              </a:rPr>
              <a:t>info@çelikmedikal.com</a:t>
            </a:r>
            <a:endParaRPr lang="tr-TR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8860685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 advTm="10628">
        <p14:ripple/>
      </p:transition>
    </mc:Choice>
    <mc:Fallback>
      <p:transition spd="slow" advTm="10628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-468560" y="2238855"/>
            <a:ext cx="9001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57350" lvl="3" indent="-285750" fontAlgn="base">
              <a:buFont typeface="Arial" pitchFamily="34" charset="0"/>
              <a:buChar char="•"/>
            </a:pPr>
            <a:r>
              <a:rPr lang="az-Cyrl-AZ" b="1" dirty="0">
                <a:solidFill>
                  <a:srgbClr val="C00000"/>
                </a:solidFill>
              </a:rPr>
              <a:t>Услуги наземной/воздушной скорой </a:t>
            </a:r>
            <a:r>
              <a:rPr lang="az-Cyrl-AZ" b="1" dirty="0" smtClean="0">
                <a:solidFill>
                  <a:srgbClr val="C00000"/>
                </a:solidFill>
              </a:rPr>
              <a:t>помощи</a:t>
            </a:r>
            <a:endParaRPr lang="tr-TR" b="1" dirty="0">
              <a:solidFill>
                <a:srgbClr val="C00000"/>
              </a:solidFill>
            </a:endParaRPr>
          </a:p>
          <a:p>
            <a:pPr lvl="3" algn="just" fontAlgn="base"/>
            <a:r>
              <a:rPr lang="ru-RU" dirty="0"/>
              <a:t>В случае необходимости по общему состоянию пациента оказываются услуги наземной и воздушной скорой </a:t>
            </a:r>
            <a:r>
              <a:rPr lang="ru-RU" dirty="0" smtClean="0"/>
              <a:t>помощи</a:t>
            </a:r>
            <a:r>
              <a:rPr lang="tr-TR" dirty="0" smtClean="0"/>
              <a:t>.</a:t>
            </a:r>
            <a:endParaRPr lang="tr-TR" dirty="0"/>
          </a:p>
        </p:txBody>
      </p:sp>
      <p:sp>
        <p:nvSpPr>
          <p:cNvPr id="6" name="Dikdörtgen 5"/>
          <p:cNvSpPr/>
          <p:nvPr/>
        </p:nvSpPr>
        <p:spPr>
          <a:xfrm>
            <a:off x="-468560" y="3162185"/>
            <a:ext cx="953426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57350" lvl="3" indent="-285750" fontAlgn="base">
              <a:buFont typeface="Arial" pitchFamily="34" charset="0"/>
              <a:buChar char="•"/>
            </a:pPr>
            <a:r>
              <a:rPr lang="az-Cyrl-AZ" b="1" dirty="0">
                <a:solidFill>
                  <a:srgbClr val="C00000"/>
                </a:solidFill>
              </a:rPr>
              <a:t>Стационарное лечение </a:t>
            </a:r>
            <a:r>
              <a:rPr lang="az-Cyrl-AZ" b="1" dirty="0" smtClean="0">
                <a:solidFill>
                  <a:srgbClr val="C00000"/>
                </a:solidFill>
              </a:rPr>
              <a:t>больных</a:t>
            </a:r>
            <a:endParaRPr lang="tr-TR" b="1" dirty="0" smtClean="0">
              <a:solidFill>
                <a:srgbClr val="C00000"/>
              </a:solidFill>
            </a:endParaRPr>
          </a:p>
          <a:p>
            <a:pPr lvl="3" algn="just" fontAlgn="base"/>
            <a:r>
              <a:rPr lang="ru-RU" dirty="0" smtClean="0"/>
              <a:t>В </a:t>
            </a:r>
            <a:r>
              <a:rPr lang="ru-RU" dirty="0"/>
              <a:t>случае необходимости стационарного лечения, лечение организуется в самых лучших и самых подходящих условиях с учётом прав пациентов и условий страховых полисов.</a:t>
            </a:r>
            <a:endParaRPr lang="tr-TR" dirty="0"/>
          </a:p>
        </p:txBody>
      </p:sp>
      <p:sp>
        <p:nvSpPr>
          <p:cNvPr id="10" name="Dikdörtgen 9"/>
          <p:cNvSpPr/>
          <p:nvPr/>
        </p:nvSpPr>
        <p:spPr>
          <a:xfrm>
            <a:off x="-468560" y="4402772"/>
            <a:ext cx="943304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57350" lvl="3" indent="-285750" fontAlgn="base">
              <a:buFont typeface="Arial" pitchFamily="34" charset="0"/>
              <a:buChar char="•"/>
            </a:pPr>
            <a:r>
              <a:rPr lang="ru-RU" b="1" dirty="0">
                <a:solidFill>
                  <a:srgbClr val="C00000"/>
                </a:solidFill>
              </a:rPr>
              <a:t>Отправление пациентов в их </a:t>
            </a:r>
            <a:r>
              <a:rPr lang="ru-RU" b="1" dirty="0" smtClean="0">
                <a:solidFill>
                  <a:srgbClr val="C00000"/>
                </a:solidFill>
              </a:rPr>
              <a:t>страны</a:t>
            </a:r>
            <a:endParaRPr lang="tr-TR" b="1" dirty="0" smtClean="0">
              <a:solidFill>
                <a:srgbClr val="C00000"/>
              </a:solidFill>
            </a:endParaRPr>
          </a:p>
          <a:p>
            <a:pPr lvl="3" algn="just" fontAlgn="base"/>
            <a:r>
              <a:rPr lang="ru-RU" dirty="0"/>
              <a:t>В случае препятствия состояния здоровья туриста его дальнейшей поездке или в случае превышения срока лечения срока поездки, по согласию с лечащим врачом в зависимости от состояния больного организуется отправка пациента в сопровождении врача или медсестры в его страну в зависимости от его </a:t>
            </a:r>
            <a:r>
              <a:rPr lang="ru-RU" dirty="0" smtClean="0"/>
              <a:t>состояния</a:t>
            </a:r>
            <a:r>
              <a:rPr lang="tr-TR" dirty="0" smtClean="0"/>
              <a:t>.</a:t>
            </a:r>
            <a:endParaRPr lang="tr-TR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73237"/>
          <a:stretch/>
        </p:blipFill>
        <p:spPr>
          <a:xfrm>
            <a:off x="0" y="0"/>
            <a:ext cx="9209339" cy="205276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41827" b="38034"/>
          <a:stretch/>
        </p:blipFill>
        <p:spPr>
          <a:xfrm>
            <a:off x="1500166" y="1000108"/>
            <a:ext cx="6286544" cy="107157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317569" flipH="1">
            <a:off x="162816" y="2021783"/>
            <a:ext cx="660548" cy="57825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952439">
            <a:off x="6603487" y="2015254"/>
            <a:ext cx="998328" cy="533589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52683" y="3020354"/>
            <a:ext cx="607549" cy="48926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034342" flipH="1">
            <a:off x="5219264" y="4155737"/>
            <a:ext cx="1083837" cy="494087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8463" y="4015177"/>
            <a:ext cx="821055" cy="673884"/>
          </a:xfrm>
          <a:prstGeom prst="rect">
            <a:avLst/>
          </a:prstGeom>
        </p:spPr>
      </p:pic>
      <p:sp>
        <p:nvSpPr>
          <p:cNvPr id="13" name="12 Dikdörtgen"/>
          <p:cNvSpPr/>
          <p:nvPr/>
        </p:nvSpPr>
        <p:spPr>
          <a:xfrm>
            <a:off x="3286116" y="714356"/>
            <a:ext cx="264320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200" b="1" dirty="0" err="1" smtClean="0">
                <a:solidFill>
                  <a:srgbClr val="FF0000"/>
                </a:solidFill>
              </a:rPr>
              <a:t>MedexKlinik</a:t>
            </a:r>
            <a:r>
              <a:rPr lang="tr-TR" dirty="0" smtClean="0"/>
              <a:t> </a:t>
            </a:r>
            <a:endParaRPr lang="tr-TR" dirty="0"/>
          </a:p>
        </p:txBody>
      </p:sp>
      <p:pic>
        <p:nvPicPr>
          <p:cNvPr id="13314" name="Picture 2" descr="http://www.firmasec.com/resim/7/saglik-tarama-saglik-logo-bd901b1c159-cyrbct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0" y="6143644"/>
            <a:ext cx="4357686" cy="714356"/>
          </a:xfrm>
          <a:prstGeom prst="rect">
            <a:avLst/>
          </a:prstGeom>
          <a:noFill/>
        </p:spPr>
      </p:pic>
      <p:sp>
        <p:nvSpPr>
          <p:cNvPr id="14" name="13 Dikdörtgen"/>
          <p:cNvSpPr/>
          <p:nvPr/>
        </p:nvSpPr>
        <p:spPr>
          <a:xfrm>
            <a:off x="6429388" y="6500834"/>
            <a:ext cx="271461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b="1" dirty="0" smtClean="0">
                <a:solidFill>
                  <a:srgbClr val="FF0000"/>
                </a:solidFill>
              </a:rPr>
              <a:t>info@çelikmedikal.com</a:t>
            </a:r>
            <a:endParaRPr lang="tr-TR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6833207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 advTm="11004">
        <p:blinds dir="vert"/>
      </p:transition>
    </mc:Choice>
    <mc:Fallback>
      <p:transition spd="slow" advTm="11004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216620" y="4365104"/>
            <a:ext cx="864096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fontAlgn="base">
              <a:buFont typeface="Arial" pitchFamily="34" charset="0"/>
              <a:buChar char="•"/>
            </a:pPr>
            <a:r>
              <a:rPr lang="ru-RU" b="1" dirty="0">
                <a:solidFill>
                  <a:srgbClr val="C00000"/>
                </a:solidFill>
              </a:rPr>
              <a:t>Аудиторинг медицинских затрат и оплата </a:t>
            </a:r>
            <a:r>
              <a:rPr lang="ru-RU" b="1" dirty="0" smtClean="0">
                <a:solidFill>
                  <a:srgbClr val="C00000"/>
                </a:solidFill>
              </a:rPr>
              <a:t>расходов</a:t>
            </a:r>
            <a:endParaRPr lang="tr-TR" b="1" dirty="0" smtClean="0">
              <a:solidFill>
                <a:srgbClr val="C00000"/>
              </a:solidFill>
            </a:endParaRPr>
          </a:p>
          <a:p>
            <a:pPr algn="just" fontAlgn="base"/>
            <a:r>
              <a:rPr lang="ru-RU" dirty="0"/>
              <a:t>В случае образования какой-либо ситуации, считающейся страховой и/или по указаниям, предоставленным страховой компанией, анализируя стоимость затрат и правильность проведённого медицинского вмешательства , предоставляется гарантия оплаты, оформленные счета оплачиваются за счёт страховой компании.</a:t>
            </a:r>
            <a:endParaRPr lang="tr-TR" dirty="0"/>
          </a:p>
        </p:txBody>
      </p:sp>
      <p:sp>
        <p:nvSpPr>
          <p:cNvPr id="6" name="Dikdörtgen 5"/>
          <p:cNvSpPr/>
          <p:nvPr/>
        </p:nvSpPr>
        <p:spPr>
          <a:xfrm>
            <a:off x="2339752" y="475352"/>
            <a:ext cx="618995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fontAlgn="base">
              <a:buFont typeface="Arial" pitchFamily="34" charset="0"/>
              <a:buChar char="•"/>
            </a:pPr>
            <a:r>
              <a:rPr lang="az-Cyrl-AZ" b="1" dirty="0" smtClean="0">
                <a:solidFill>
                  <a:srgbClr val="C00000"/>
                </a:solidFill>
              </a:rPr>
              <a:t>Информирование</a:t>
            </a:r>
            <a:endParaRPr lang="tr-TR" b="1" dirty="0" smtClean="0">
              <a:solidFill>
                <a:srgbClr val="C00000"/>
              </a:solidFill>
            </a:endParaRPr>
          </a:p>
          <a:p>
            <a:pPr algn="just" fontAlgn="base"/>
            <a:r>
              <a:rPr lang="ru-RU" dirty="0"/>
              <a:t>В случае стационарного лечения туриста в больнице, обеспечивается наилучшее прослеживание состояния его здоровья и лечение, а также предоставляется регулярная информация о здоровье туриста прежде всего его семье, </a:t>
            </a:r>
            <a:r>
              <a:rPr lang="ru-RU" dirty="0" smtClean="0"/>
              <a:t>а также консульствам </a:t>
            </a:r>
            <a:r>
              <a:rPr lang="ru-RU" dirty="0"/>
              <a:t>и другим соответствующим </a:t>
            </a:r>
            <a:r>
              <a:rPr lang="ru-RU" dirty="0" smtClean="0"/>
              <a:t>лицам</a:t>
            </a:r>
            <a:r>
              <a:rPr lang="tr-TR" dirty="0" smtClean="0"/>
              <a:t>.</a:t>
            </a:r>
            <a:endParaRPr lang="tr-TR" dirty="0"/>
          </a:p>
        </p:txBody>
      </p:sp>
      <p:sp>
        <p:nvSpPr>
          <p:cNvPr id="8" name="Dikdörtgen 7"/>
          <p:cNvSpPr/>
          <p:nvPr/>
        </p:nvSpPr>
        <p:spPr>
          <a:xfrm>
            <a:off x="251520" y="2816478"/>
            <a:ext cx="60486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fontAlgn="base">
              <a:buFont typeface="Arial" pitchFamily="34" charset="0"/>
              <a:buChar char="•"/>
            </a:pPr>
            <a:r>
              <a:rPr lang="az-Cyrl-AZ" b="1" dirty="0">
                <a:solidFill>
                  <a:srgbClr val="C00000"/>
                </a:solidFill>
              </a:rPr>
              <a:t>Информация о медицинских </a:t>
            </a:r>
            <a:r>
              <a:rPr lang="az-Cyrl-AZ" b="1" dirty="0" smtClean="0">
                <a:solidFill>
                  <a:srgbClr val="C00000"/>
                </a:solidFill>
              </a:rPr>
              <a:t>организациях</a:t>
            </a:r>
            <a:endParaRPr lang="tr-TR" b="1" dirty="0" smtClean="0">
              <a:solidFill>
                <a:srgbClr val="C00000"/>
              </a:solidFill>
            </a:endParaRPr>
          </a:p>
          <a:p>
            <a:pPr algn="just" fontAlgn="base"/>
            <a:r>
              <a:rPr lang="ru-RU" dirty="0"/>
              <a:t>В случае запроса страховых компаний предоставляется информация о медицинских учреждениях, предоставляющих самые качественные услуги в </a:t>
            </a:r>
            <a:r>
              <a:rPr lang="ru-RU" dirty="0" smtClean="0"/>
              <a:t>регионе</a:t>
            </a:r>
            <a:r>
              <a:rPr lang="tr-TR" dirty="0" smtClean="0"/>
              <a:t>.</a:t>
            </a:r>
            <a:endParaRPr lang="tr-TR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961905" cy="225714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04248" y="2434236"/>
            <a:ext cx="1538777" cy="1564639"/>
          </a:xfrm>
          <a:prstGeom prst="ellipse">
            <a:avLst/>
          </a:prstGeom>
        </p:spPr>
      </p:pic>
      <p:pic>
        <p:nvPicPr>
          <p:cNvPr id="12290" name="Picture 2" descr="http://www.firmasec.com/resim/7/saglik-tarama-saglik-logo-bd901b1c159-cyrbct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5929330"/>
            <a:ext cx="3929058" cy="928670"/>
          </a:xfrm>
          <a:prstGeom prst="rect">
            <a:avLst/>
          </a:prstGeom>
          <a:noFill/>
        </p:spPr>
      </p:pic>
      <p:pic>
        <p:nvPicPr>
          <p:cNvPr id="12292" name="Picture 4" descr="http://www.spaksu.com-a.googlepages.com/sb2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429256" y="5929330"/>
            <a:ext cx="3714744" cy="92867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62549978"/>
      </p:ext>
    </p:extLst>
  </p:cSld>
  <p:clrMapOvr>
    <a:masterClrMapping/>
  </p:clrMapOvr>
  <p:transition spd="slow" advTm="10818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3879" y="116632"/>
            <a:ext cx="5832648" cy="504056"/>
          </a:xfrm>
        </p:spPr>
        <p:txBody>
          <a:bodyPr>
            <a:noAutofit/>
          </a:bodyPr>
          <a:lstStyle/>
          <a:p>
            <a:r>
              <a:rPr lang="az-Cyrl-AZ" sz="32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Наши зоны обслуживания</a:t>
            </a:r>
            <a:endParaRPr lang="tr-TR" sz="32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861270"/>
            <a:ext cx="8424936" cy="3226255"/>
          </a:xfrm>
          <a:prstGeom prst="rect">
            <a:avLst/>
          </a:prstGeom>
        </p:spPr>
      </p:pic>
      <p:sp>
        <p:nvSpPr>
          <p:cNvPr id="7" name="Metin kutusu 6"/>
          <p:cNvSpPr txBox="1"/>
          <p:nvPr/>
        </p:nvSpPr>
        <p:spPr>
          <a:xfrm>
            <a:off x="539552" y="5116745"/>
            <a:ext cx="19442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tr-TR" b="1" dirty="0" smtClean="0">
                <a:solidFill>
                  <a:schemeClr val="tx2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KAŞ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tr-TR" b="1" dirty="0" smtClean="0">
                <a:solidFill>
                  <a:schemeClr val="tx2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TEKİROVA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tr-TR" b="1" dirty="0" smtClean="0">
                <a:solidFill>
                  <a:schemeClr val="tx2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ÇAMYUVA </a:t>
            </a:r>
          </a:p>
        </p:txBody>
      </p:sp>
      <p:sp>
        <p:nvSpPr>
          <p:cNvPr id="8" name="Metin kutusu 7"/>
          <p:cNvSpPr txBox="1"/>
          <p:nvPr/>
        </p:nvSpPr>
        <p:spPr>
          <a:xfrm>
            <a:off x="2625405" y="5116745"/>
            <a:ext cx="126028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tr-TR" b="1" dirty="0">
                <a:solidFill>
                  <a:schemeClr val="tx2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BELDİBİ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tr-TR" b="1" dirty="0">
                <a:solidFill>
                  <a:schemeClr val="tx2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LARA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tr-TR" b="1" dirty="0" smtClean="0">
                <a:solidFill>
                  <a:schemeClr val="tx2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KUNDU</a:t>
            </a:r>
            <a:endParaRPr lang="tr-TR" b="1" dirty="0">
              <a:solidFill>
                <a:schemeClr val="tx2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Metin kutusu 8"/>
          <p:cNvSpPr txBox="1"/>
          <p:nvPr/>
        </p:nvSpPr>
        <p:spPr>
          <a:xfrm>
            <a:off x="4627507" y="5116745"/>
            <a:ext cx="16561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tr-TR" b="1" dirty="0" smtClean="0">
                <a:solidFill>
                  <a:schemeClr val="tx2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KADRİYE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tr-TR" b="1" dirty="0" smtClean="0">
                <a:solidFill>
                  <a:schemeClr val="tx2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BELEK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tr-TR" b="1" dirty="0" smtClean="0">
                <a:solidFill>
                  <a:schemeClr val="tx2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SİDE</a:t>
            </a:r>
            <a:endParaRPr lang="tr-TR" b="1" dirty="0">
              <a:solidFill>
                <a:schemeClr val="tx2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Metin kutusu 9"/>
          <p:cNvSpPr txBox="1"/>
          <p:nvPr/>
        </p:nvSpPr>
        <p:spPr>
          <a:xfrm>
            <a:off x="7006123" y="5116745"/>
            <a:ext cx="17431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tr-TR" b="1" dirty="0" smtClean="0">
                <a:solidFill>
                  <a:schemeClr val="tx2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MANAVGAT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tr-TR" b="1" dirty="0" smtClean="0">
                <a:solidFill>
                  <a:schemeClr val="tx2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ALANYA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tr-TR" b="1" dirty="0">
                <a:solidFill>
                  <a:schemeClr val="tx2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KEMER</a:t>
            </a:r>
          </a:p>
          <a:p>
            <a:pPr marL="285750" indent="-285750">
              <a:buFont typeface="Arial" pitchFamily="34" charset="0"/>
              <a:buChar char="•"/>
            </a:pPr>
            <a:endParaRPr lang="tr-TR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Metin kutusu 11"/>
          <p:cNvSpPr txBox="1"/>
          <p:nvPr/>
        </p:nvSpPr>
        <p:spPr>
          <a:xfrm>
            <a:off x="251520" y="660941"/>
            <a:ext cx="86409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/>
              <a:t>Квалифицированные сотрудники </a:t>
            </a:r>
            <a:r>
              <a:rPr lang="ru-RU" dirty="0"/>
              <a:t>компании </a:t>
            </a:r>
            <a:r>
              <a:rPr lang="tr-TR" b="1" dirty="0" smtClean="0"/>
              <a:t>Çelik Medikal </a:t>
            </a:r>
            <a:r>
              <a:rPr lang="ru-RU" dirty="0" smtClean="0"/>
              <a:t>оказывают </a:t>
            </a:r>
            <a:r>
              <a:rPr lang="ru-RU" dirty="0"/>
              <a:t>широкий спектр услуг в области здравоохранения </a:t>
            </a:r>
            <a:r>
              <a:rPr lang="ru-RU" b="1" dirty="0"/>
              <a:t>7/24</a:t>
            </a:r>
            <a:r>
              <a:rPr lang="ru-RU" dirty="0"/>
              <a:t> на протяжении </a:t>
            </a:r>
            <a:r>
              <a:rPr lang="ru-RU" b="1" dirty="0"/>
              <a:t>365 дней</a:t>
            </a:r>
            <a:r>
              <a:rPr lang="ru-RU" dirty="0"/>
              <a:t> в Анталии  -  одном из самом важном туристическом месте Турции, а также Стамбуле, Измире, Фетхие, Мармарисе и т.д.</a:t>
            </a:r>
            <a:endParaRPr lang="tr-TR" dirty="0"/>
          </a:p>
        </p:txBody>
      </p:sp>
      <p:pic>
        <p:nvPicPr>
          <p:cNvPr id="11266" name="Picture 2" descr="http://www.spaksu.com-a.googlepages.com/sb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5008" y="6072206"/>
            <a:ext cx="3428992" cy="785794"/>
          </a:xfrm>
          <a:prstGeom prst="rect">
            <a:avLst/>
          </a:prstGeom>
          <a:noFill/>
        </p:spPr>
      </p:pic>
      <p:pic>
        <p:nvPicPr>
          <p:cNvPr id="11268" name="Picture 4" descr="http://www.firmasec.com/resim/7/saglik-tarama-saglik-logo-bd901b1c159-cyrbct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6143644"/>
            <a:ext cx="3786182" cy="7143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95769056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 advTm="8819">
        <p:dissolve/>
      </p:transition>
    </mc:Choice>
    <mc:Fallback>
      <p:transition spd="slow" advTm="8819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kdörtgen 5"/>
          <p:cNvSpPr/>
          <p:nvPr/>
        </p:nvSpPr>
        <p:spPr>
          <a:xfrm>
            <a:off x="2580944" y="332656"/>
            <a:ext cx="3955121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az-Cyrl-AZ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НАШИ ДОКТОРА</a:t>
            </a:r>
            <a:endParaRPr lang="tr-TR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" name="Metin kutusu 1"/>
          <p:cNvSpPr txBox="1"/>
          <p:nvPr/>
        </p:nvSpPr>
        <p:spPr>
          <a:xfrm>
            <a:off x="232455" y="1412776"/>
            <a:ext cx="86520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tr-TR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BELEK  KADRİYE </a:t>
            </a:r>
          </a:p>
          <a:p>
            <a:pPr algn="just"/>
            <a:r>
              <a:rPr lang="ru-RU" dirty="0" smtClean="0"/>
              <a:t>Наша команда в </a:t>
            </a:r>
            <a:r>
              <a:rPr lang="ru-RU" dirty="0"/>
              <a:t>Белеке и в </a:t>
            </a:r>
            <a:r>
              <a:rPr lang="ru-RU" dirty="0" err="1"/>
              <a:t>Кадрие</a:t>
            </a:r>
            <a:r>
              <a:rPr lang="ru-RU" dirty="0"/>
              <a:t> </a:t>
            </a:r>
            <a:r>
              <a:rPr lang="ru-RU" dirty="0" smtClean="0"/>
              <a:t>предоставляет </a:t>
            </a:r>
            <a:r>
              <a:rPr lang="ru-RU" dirty="0"/>
              <a:t>свои услуги: 2 машины скорой помощи, 1 медсестру и </a:t>
            </a:r>
            <a:r>
              <a:rPr lang="tr-TR" dirty="0" smtClean="0"/>
              <a:t>2</a:t>
            </a:r>
            <a:r>
              <a:rPr lang="ru-RU" dirty="0" smtClean="0"/>
              <a:t>  </a:t>
            </a:r>
            <a:r>
              <a:rPr lang="ru-RU" dirty="0"/>
              <a:t>врача. Персонал определяет метод  транспортировки и оказывает первую </a:t>
            </a:r>
            <a:r>
              <a:rPr lang="ru-RU" dirty="0" smtClean="0"/>
              <a:t>помощь</a:t>
            </a:r>
            <a:r>
              <a:rPr lang="tr-TR" dirty="0" smtClean="0"/>
              <a:t>.</a:t>
            </a:r>
            <a:endParaRPr lang="tr-TR" dirty="0"/>
          </a:p>
        </p:txBody>
      </p:sp>
      <p:sp>
        <p:nvSpPr>
          <p:cNvPr id="3" name="Metin kutusu 2"/>
          <p:cNvSpPr txBox="1"/>
          <p:nvPr/>
        </p:nvSpPr>
        <p:spPr>
          <a:xfrm>
            <a:off x="232455" y="2627026"/>
            <a:ext cx="86520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tr-TR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SIDE  -  MANAVGAT  </a:t>
            </a:r>
          </a:p>
          <a:p>
            <a:pPr algn="just"/>
            <a:r>
              <a:rPr lang="ru-RU" dirty="0" smtClean="0"/>
              <a:t>В городах Сиде, Манавгат, Аланья и Кызылагач опытная команда, состоящая из  2 машин скрой помощи, 4 доктора общей практики</a:t>
            </a:r>
            <a:r>
              <a:rPr lang="tr-TR" dirty="0" smtClean="0"/>
              <a:t> </a:t>
            </a:r>
            <a:r>
              <a:rPr lang="ru-RU" dirty="0" smtClean="0"/>
              <a:t>и турецко-русскоговорящий персонал, который координируется поликлиникой и отелями.</a:t>
            </a:r>
            <a:endParaRPr lang="tr-TR" dirty="0" smtClean="0"/>
          </a:p>
        </p:txBody>
      </p:sp>
      <p:sp>
        <p:nvSpPr>
          <p:cNvPr id="5" name="Metin kutusu 4"/>
          <p:cNvSpPr txBox="1"/>
          <p:nvPr/>
        </p:nvSpPr>
        <p:spPr>
          <a:xfrm>
            <a:off x="313995" y="3884855"/>
            <a:ext cx="84890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tr-TR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GOYNUK  BELDIBI </a:t>
            </a:r>
          </a:p>
          <a:p>
            <a:pPr algn="just"/>
            <a:r>
              <a:rPr lang="ru-RU" dirty="0"/>
              <a:t>Команда Гойнюка и Белдиби, состоящая из 3 машин скорой помощи, 3 доктора общей практики, проводит обследование  и лечение во всех отелях данного региона.</a:t>
            </a:r>
            <a:endParaRPr lang="tr-TR" dirty="0"/>
          </a:p>
        </p:txBody>
      </p:sp>
      <p:sp>
        <p:nvSpPr>
          <p:cNvPr id="7" name="Metin kutusu 6"/>
          <p:cNvSpPr txBox="1"/>
          <p:nvPr/>
        </p:nvSpPr>
        <p:spPr>
          <a:xfrm>
            <a:off x="313996" y="5066105"/>
            <a:ext cx="85705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tr-TR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KEMER  - CHAMYUVA -  TEKIROVA </a:t>
            </a:r>
          </a:p>
          <a:p>
            <a:pPr algn="just"/>
            <a:r>
              <a:rPr lang="ru-RU" dirty="0"/>
              <a:t>К</a:t>
            </a:r>
            <a:r>
              <a:rPr lang="ru-RU" dirty="0" smtClean="0"/>
              <a:t>оманда </a:t>
            </a:r>
            <a:r>
              <a:rPr lang="ru-RU" dirty="0"/>
              <a:t>в Кемере, Текирове, Чамьюве в количестве 3 машин скорой помощи,  4 доктора общей практики, 3 медсестер стремится обслужить своих пациентов,  учитывая их пожелания. </a:t>
            </a:r>
            <a:endParaRPr lang="tr-TR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6065" y="0"/>
            <a:ext cx="2607935" cy="1772815"/>
          </a:xfrm>
          <a:prstGeom prst="rect">
            <a:avLst/>
          </a:prstGeom>
        </p:spPr>
      </p:pic>
      <p:pic>
        <p:nvPicPr>
          <p:cNvPr id="10242" name="Picture 2" descr="http://www.firmasec.com/resim/7/saglik-tarama-saglik-logo-bd901b1c159-cyrbct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6143644"/>
            <a:ext cx="3786182" cy="714356"/>
          </a:xfrm>
          <a:prstGeom prst="rect">
            <a:avLst/>
          </a:prstGeom>
          <a:noFill/>
        </p:spPr>
      </p:pic>
      <p:pic>
        <p:nvPicPr>
          <p:cNvPr id="10244" name="Picture 4" descr="http://www.spaksu.com-a.googlepages.com/sb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29322" y="6215082"/>
            <a:ext cx="3214678" cy="642918"/>
          </a:xfrm>
          <a:prstGeom prst="rect">
            <a:avLst/>
          </a:prstGeom>
          <a:noFill/>
        </p:spPr>
      </p:pic>
      <p:pic>
        <p:nvPicPr>
          <p:cNvPr id="10246" name="Picture 6" descr="http://www.attyiz.biz.tr/files/news/thumb/d17f073a9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2214546" cy="121442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73837306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 advTm="10544">
        <p:split orient="vert"/>
      </p:transition>
    </mc:Choice>
    <mc:Fallback>
      <p:transition spd="slow" advTm="10544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kdörtgen 5"/>
          <p:cNvSpPr/>
          <p:nvPr/>
        </p:nvSpPr>
        <p:spPr>
          <a:xfrm>
            <a:off x="2580944" y="342421"/>
            <a:ext cx="3955121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az-Cyrl-AZ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НАШИ ДОКТОРА</a:t>
            </a:r>
            <a:endParaRPr lang="tr-TR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" name="Metin kutusu 1"/>
          <p:cNvSpPr txBox="1"/>
          <p:nvPr/>
        </p:nvSpPr>
        <p:spPr>
          <a:xfrm>
            <a:off x="2458789" y="1050307"/>
            <a:ext cx="649978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tr-TR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KEMER -  CHAMYUVA -  TEKIROVA </a:t>
            </a:r>
          </a:p>
          <a:p>
            <a:pPr algn="just"/>
            <a:r>
              <a:rPr lang="ru-RU" dirty="0"/>
              <a:t>В Кемере, Чамьюве, Гойнюке, Текирове наша команда предоставляет свои услуги: 2 машины скорой помощи, 1 медсестру и 2 доктора общей практики. Персонал определяет наиболее удобный метод транспортировки пациента и оказывает первую помощь. </a:t>
            </a:r>
            <a:endParaRPr lang="tr-TR" dirty="0"/>
          </a:p>
        </p:txBody>
      </p:sp>
      <p:sp>
        <p:nvSpPr>
          <p:cNvPr id="3" name="Metin kutusu 2"/>
          <p:cNvSpPr txBox="1"/>
          <p:nvPr/>
        </p:nvSpPr>
        <p:spPr>
          <a:xfrm>
            <a:off x="232455" y="2539629"/>
            <a:ext cx="86520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tr-TR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KUNDU </a:t>
            </a:r>
          </a:p>
          <a:p>
            <a:pPr algn="just"/>
            <a:r>
              <a:rPr lang="ru-RU" dirty="0"/>
              <a:t>Команда из центра Антальи и района Кунду предлагает 1 машину скорой помощи, 2 доктора общей </a:t>
            </a:r>
            <a:r>
              <a:rPr lang="ru-RU" dirty="0" smtClean="0"/>
              <a:t>практики</a:t>
            </a:r>
            <a:r>
              <a:rPr lang="tr-TR" dirty="0" smtClean="0"/>
              <a:t> </a:t>
            </a:r>
            <a:r>
              <a:rPr lang="ru-RU" dirty="0" smtClean="0"/>
              <a:t>для </a:t>
            </a:r>
            <a:r>
              <a:rPr lang="ru-RU" dirty="0"/>
              <a:t>обследования и назначает лечение.</a:t>
            </a:r>
            <a:endParaRPr lang="tr-TR" dirty="0" smtClean="0"/>
          </a:p>
        </p:txBody>
      </p:sp>
      <p:sp>
        <p:nvSpPr>
          <p:cNvPr id="5" name="Metin kutusu 4"/>
          <p:cNvSpPr txBox="1"/>
          <p:nvPr/>
        </p:nvSpPr>
        <p:spPr>
          <a:xfrm>
            <a:off x="152139" y="3504374"/>
            <a:ext cx="86520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tr-TR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KUNDU – LARA </a:t>
            </a:r>
          </a:p>
          <a:p>
            <a:pPr algn="just"/>
            <a:r>
              <a:rPr lang="ru-RU" dirty="0"/>
              <a:t>Команда из районов Антальи Лары и Кунду предлагает 2 машины скорой помощи, 2 доктора общей </a:t>
            </a:r>
            <a:r>
              <a:rPr lang="ru-RU" dirty="0" smtClean="0"/>
              <a:t>практики</a:t>
            </a:r>
            <a:r>
              <a:rPr lang="tr-TR" dirty="0" smtClean="0"/>
              <a:t> </a:t>
            </a:r>
            <a:r>
              <a:rPr lang="ru-RU" dirty="0" smtClean="0"/>
              <a:t>для </a:t>
            </a:r>
            <a:r>
              <a:rPr lang="ru-RU" dirty="0"/>
              <a:t>обследования и назначения лечения в вашем отеле.</a:t>
            </a:r>
            <a:endParaRPr lang="tr-TR" dirty="0"/>
          </a:p>
        </p:txBody>
      </p:sp>
      <p:sp>
        <p:nvSpPr>
          <p:cNvPr id="7" name="Metin kutusu 6"/>
          <p:cNvSpPr txBox="1"/>
          <p:nvPr/>
        </p:nvSpPr>
        <p:spPr>
          <a:xfrm>
            <a:off x="155639" y="4482092"/>
            <a:ext cx="864859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tr-TR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ALANYA </a:t>
            </a:r>
          </a:p>
          <a:p>
            <a:pPr algn="just"/>
            <a:r>
              <a:rPr lang="ru-RU" dirty="0"/>
              <a:t>Одна из самых опытных команд Алании принимает пациентов, предоставляя 1 машину для транспортировки, 3 машины скорой </a:t>
            </a:r>
            <a:r>
              <a:rPr lang="ru-RU" dirty="0" smtClean="0"/>
              <a:t>помощи, </a:t>
            </a:r>
            <a:r>
              <a:rPr lang="ru-RU" dirty="0"/>
              <a:t>4 доктора общей практики, персонал владеющий английским, русским и турецким языками. Команда проводит лечение в вашем отеле или в одной из 4 предоставленных поликлиникой </a:t>
            </a:r>
            <a:r>
              <a:rPr lang="ru-RU" dirty="0" smtClean="0"/>
              <a:t>палат</a:t>
            </a:r>
            <a:r>
              <a:rPr lang="tr-TR" dirty="0" smtClean="0"/>
              <a:t>.</a:t>
            </a: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139" y="244613"/>
            <a:ext cx="2306650" cy="2295016"/>
          </a:xfrm>
          <a:prstGeom prst="rect">
            <a:avLst/>
          </a:prstGeom>
        </p:spPr>
      </p:pic>
      <p:pic>
        <p:nvPicPr>
          <p:cNvPr id="9218" name="Picture 2" descr="http://www.spaksu.com-a.googlepages.com/sb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57884" y="6143644"/>
            <a:ext cx="3286116" cy="714356"/>
          </a:xfrm>
          <a:prstGeom prst="rect">
            <a:avLst/>
          </a:prstGeom>
          <a:noFill/>
        </p:spPr>
      </p:pic>
      <p:pic>
        <p:nvPicPr>
          <p:cNvPr id="9220" name="Picture 4" descr="http://www.firmasec.com/resim/7/saglik-tarama-saglik-logo-bd901b1c159-cyrbct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6143644"/>
            <a:ext cx="3500430" cy="714356"/>
          </a:xfrm>
          <a:prstGeom prst="rect">
            <a:avLst/>
          </a:prstGeom>
          <a:noFill/>
        </p:spPr>
      </p:pic>
      <p:pic>
        <p:nvPicPr>
          <p:cNvPr id="9222" name="Picture 6" descr="http://www.anadoluhastanesi.com.tr/tibbi/ambulans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786578" y="0"/>
            <a:ext cx="2357422" cy="12858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394939076"/>
      </p:ext>
    </p:extLst>
  </p:cSld>
  <p:clrMapOvr>
    <a:masterClrMapping/>
  </p:clrMapOvr>
  <p:transition spd="slow" advTm="12247">
    <p:push dir="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lga Biçimi">
  <a:themeElements>
    <a:clrScheme name="Gri Tonlamalı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Dalga Biçimi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alga Biçimi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960</TotalTime>
  <Words>702</Words>
  <Application>Microsoft Office PowerPoint</Application>
  <PresentationFormat>Ekran Gösterisi (4:3)</PresentationFormat>
  <Paragraphs>75</Paragraphs>
  <Slides>12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12</vt:i4>
      </vt:variant>
    </vt:vector>
  </HeadingPairs>
  <TitlesOfParts>
    <vt:vector size="13" baseType="lpstr">
      <vt:lpstr>Dalga Biçimi</vt:lpstr>
      <vt:lpstr>Slayt 1</vt:lpstr>
      <vt:lpstr>Slayt 2</vt:lpstr>
      <vt:lpstr>Slayt 3</vt:lpstr>
      <vt:lpstr>Slayt 4</vt:lpstr>
      <vt:lpstr>Slayt 5</vt:lpstr>
      <vt:lpstr>Slayt 6</vt:lpstr>
      <vt:lpstr>Slayt 7</vt:lpstr>
      <vt:lpstr>Slayt 8</vt:lpstr>
      <vt:lpstr>Slayt 9</vt:lpstr>
      <vt:lpstr>Slayt 10</vt:lpstr>
      <vt:lpstr>Slayt 11</vt:lpstr>
      <vt:lpstr>Slayt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HP</dc:creator>
  <cp:lastModifiedBy>ASUS</cp:lastModifiedBy>
  <cp:revision>128</cp:revision>
  <dcterms:created xsi:type="dcterms:W3CDTF">2014-05-08T14:03:37Z</dcterms:created>
  <dcterms:modified xsi:type="dcterms:W3CDTF">2016-11-17T06:55:40Z</dcterms:modified>
</cp:coreProperties>
</file>